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33"/>
  </p:notesMasterIdLst>
  <p:sldIdLst>
    <p:sldId id="256" r:id="rId2"/>
    <p:sldId id="257" r:id="rId3"/>
    <p:sldId id="307" r:id="rId4"/>
    <p:sldId id="308" r:id="rId5"/>
    <p:sldId id="309" r:id="rId6"/>
    <p:sldId id="327" r:id="rId7"/>
    <p:sldId id="328" r:id="rId8"/>
    <p:sldId id="269" r:id="rId9"/>
    <p:sldId id="258" r:id="rId10"/>
    <p:sldId id="325" r:id="rId11"/>
    <p:sldId id="326" r:id="rId12"/>
    <p:sldId id="312" r:id="rId13"/>
    <p:sldId id="270" r:id="rId14"/>
    <p:sldId id="314" r:id="rId15"/>
    <p:sldId id="322" r:id="rId16"/>
    <p:sldId id="272" r:id="rId17"/>
    <p:sldId id="316" r:id="rId18"/>
    <p:sldId id="273" r:id="rId19"/>
    <p:sldId id="275" r:id="rId20"/>
    <p:sldId id="276" r:id="rId21"/>
    <p:sldId id="277" r:id="rId22"/>
    <p:sldId id="279" r:id="rId23"/>
    <p:sldId id="320" r:id="rId24"/>
    <p:sldId id="278" r:id="rId25"/>
    <p:sldId id="281" r:id="rId26"/>
    <p:sldId id="283" r:id="rId27"/>
    <p:sldId id="285" r:id="rId28"/>
    <p:sldId id="287" r:id="rId29"/>
    <p:sldId id="290" r:id="rId30"/>
    <p:sldId id="319" r:id="rId31"/>
    <p:sldId id="32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4E68B-0A9E-4E0F-9DE6-D0B0D79B7E1A}" type="datetimeFigureOut">
              <a:rPr lang="en-IN" smtClean="0"/>
              <a:t>28-12-2022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CE16C-9D62-4173-A653-B1FC0B0B5D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0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0218D-B1C2-4F36-A574-729E359E80FB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8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7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3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2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8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2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6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86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2" r:id="rId6"/>
    <p:sldLayoutId id="2147483778" r:id="rId7"/>
    <p:sldLayoutId id="2147483779" r:id="rId8"/>
    <p:sldLayoutId id="2147483780" r:id="rId9"/>
    <p:sldLayoutId id="2147483781" r:id="rId10"/>
    <p:sldLayoutId id="21474837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48">
            <a:extLst>
              <a:ext uri="{FF2B5EF4-FFF2-40B4-BE49-F238E27FC236}">
                <a16:creationId xmlns:a16="http://schemas.microsoft.com/office/drawing/2014/main" id="{4C869C3B-5565-4AAC-86A8-9EB0AB1C6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6D642-3D4F-6172-6C86-0DBBC2495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23" y="3807725"/>
            <a:ext cx="10909073" cy="1447062"/>
          </a:xfrm>
        </p:spPr>
        <p:txBody>
          <a:bodyPr>
            <a:normAutofit/>
          </a:bodyPr>
          <a:lstStyle/>
          <a:p>
            <a:pPr algn="ctr"/>
            <a:r>
              <a:rPr lang="en-IN" sz="6000" dirty="0"/>
              <a:t>Neuropathic Pain </a:t>
            </a:r>
            <a:r>
              <a:rPr lang="en-IN" sz="2400" dirty="0"/>
              <a:t>( 90 minutes)</a:t>
            </a:r>
            <a:endParaRPr lang="en-IN" sz="6000" dirty="0"/>
          </a:p>
        </p:txBody>
      </p:sp>
      <p:cxnSp>
        <p:nvCxnSpPr>
          <p:cNvPr id="68" name="Straight Connector 50">
            <a:extLst>
              <a:ext uri="{FF2B5EF4-FFF2-40B4-BE49-F238E27FC236}">
                <a16:creationId xmlns:a16="http://schemas.microsoft.com/office/drawing/2014/main" id="{F41136EC-EC34-4D08-B5AB-8CE5870B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600" y="5415653"/>
            <a:ext cx="86868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52">
            <a:extLst>
              <a:ext uri="{FF2B5EF4-FFF2-40B4-BE49-F238E27FC236}">
                <a16:creationId xmlns:a16="http://schemas.microsoft.com/office/drawing/2014/main" id="{064CBAAB-7956-4763-9F69-A3FDBF1AC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4795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61E5F-FF1B-7FEF-8BB6-F2D5F03A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Neuropathic Pain in End Stage Renal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13AA0-DCAB-824F-7F55-B48B89784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Usually pricking pain and sensory loss extending proximally in limbs.  </a:t>
            </a:r>
          </a:p>
          <a:p>
            <a:r>
              <a:rPr lang="en-US" sz="2400" dirty="0"/>
              <a:t>May be associated with weakness and atrophy in the distal muscles of limbs. </a:t>
            </a:r>
          </a:p>
          <a:p>
            <a:r>
              <a:rPr lang="en-US" sz="2400" dirty="0"/>
              <a:t>Reduced pinprick and vibration sense demonstrable</a:t>
            </a:r>
          </a:p>
          <a:p>
            <a:r>
              <a:rPr lang="en-US" sz="2400" dirty="0"/>
              <a:t>Tendon reflexes may be reduced or absent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89690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AD907-B408-2CB1-0518-22E1753A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Neuropathic Pain in stroke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66B11-3C3D-9F2B-978C-70FDC1E6D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Central post-stroke pain (CPSP) following stroke is a chronic central pain disorder of neuropathic character. </a:t>
            </a:r>
          </a:p>
          <a:p>
            <a:r>
              <a:rPr lang="en-US" sz="2000" dirty="0"/>
              <a:t>The characteristics and patient descriptions of CPSP are variable and sometimes vague</a:t>
            </a:r>
          </a:p>
          <a:p>
            <a:r>
              <a:rPr lang="en-US" sz="2000" dirty="0"/>
              <a:t>Possible mechanisms include </a:t>
            </a:r>
          </a:p>
          <a:p>
            <a:pPr lvl="1"/>
            <a:r>
              <a:rPr lang="en-US" sz="1800" dirty="0"/>
              <a:t>central </a:t>
            </a:r>
            <a:r>
              <a:rPr lang="en-US" sz="1800" dirty="0" err="1"/>
              <a:t>sensitisation</a:t>
            </a:r>
            <a:endParaRPr lang="en-US" sz="1800" dirty="0"/>
          </a:p>
          <a:p>
            <a:pPr lvl="1"/>
            <a:r>
              <a:rPr lang="en-US" sz="1800" dirty="0"/>
              <a:t>alterations in spinothalamic function </a:t>
            </a:r>
          </a:p>
          <a:p>
            <a:pPr lvl="1"/>
            <a:r>
              <a:rPr lang="en-US" sz="1800" dirty="0"/>
              <a:t>disinhibition</a:t>
            </a:r>
          </a:p>
          <a:p>
            <a:pPr lvl="1"/>
            <a:r>
              <a:rPr lang="en-US" sz="1800" dirty="0"/>
              <a:t>thalamic or other neuroanatomic change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82365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IN" sz="4300"/>
              <a:t>Symptoms</a:t>
            </a:r>
            <a:endParaRPr lang="en-US" sz="43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77" y="189571"/>
            <a:ext cx="7069832" cy="607741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dirty="0"/>
              <a:t>Negative and positive sensory symptoms coexist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Negative symptoms include deficits of different somatosensory qualities 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Tactile hypoesthesia or </a:t>
            </a:r>
            <a:r>
              <a:rPr lang="en-US" sz="1800" dirty="0" err="1"/>
              <a:t>anaesthesia</a:t>
            </a:r>
            <a:r>
              <a:rPr lang="en-US" sz="1800" dirty="0"/>
              <a:t> 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Thermal hypoesthesia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Pinprick hypoalgesia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Loss of vibratory sensation. 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Positive Symptoms 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Spontaneous, positive sensations 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Paresthesia 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Dysesthesia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Paroxysmal pain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Ongoing superficial pain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Stimulus-evoked  positive symptoms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Hyperalgesia 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Allodynia.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6204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Clinical features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dirty="0"/>
              <a:t> </a:t>
            </a:r>
            <a:r>
              <a:rPr lang="en-GB" sz="2000" i="1" dirty="0"/>
              <a:t>Can be summarised as</a:t>
            </a:r>
            <a:r>
              <a:rPr lang="en-GB" sz="20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3600" dirty="0">
                <a:solidFill>
                  <a:schemeClr val="tx1"/>
                </a:solidFill>
              </a:rPr>
              <a:t>“a sensory deficit and the presence of paradoxical pain in the same region”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3600" dirty="0"/>
          </a:p>
          <a:p>
            <a:pPr>
              <a:lnSpc>
                <a:spcPct val="80000"/>
              </a:lnSpc>
            </a:pPr>
            <a:r>
              <a:rPr lang="en-GB" sz="3200" dirty="0"/>
              <a:t>A pain (</a:t>
            </a:r>
            <a:r>
              <a:rPr lang="en-GB" sz="3200" dirty="0" err="1"/>
              <a:t>eg</a:t>
            </a:r>
            <a:r>
              <a:rPr lang="en-GB" sz="3200" dirty="0"/>
              <a:t>; in cancer) can present as a mixture of neuropathic and nociceptive features, making the situation more challenging</a:t>
            </a:r>
          </a:p>
        </p:txBody>
      </p:sp>
    </p:spTree>
    <p:extLst>
      <p:ext uri="{BB962C8B-B14F-4D97-AF65-F5344CB8AC3E}">
        <p14:creationId xmlns:p14="http://schemas.microsoft.com/office/powerpoint/2010/main" val="4264929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IN" sz="2900"/>
              <a:t>Pathophysiology</a:t>
            </a:r>
            <a:endParaRPr lang="en-US" sz="29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2800" dirty="0"/>
              <a:t>Precise pathophysiology unclear</a:t>
            </a:r>
          </a:p>
          <a:p>
            <a:r>
              <a:rPr lang="en-US" sz="2800" dirty="0"/>
              <a:t>Pharmacological evidence suggests that ectopic activity is due to unstable sodium channel activity</a:t>
            </a:r>
          </a:p>
          <a:p>
            <a:pPr lvl="1"/>
            <a:r>
              <a:rPr lang="en-US" sz="2400" dirty="0"/>
              <a:t>an increased number of sodium channels, </a:t>
            </a:r>
          </a:p>
          <a:p>
            <a:pPr lvl="1"/>
            <a:r>
              <a:rPr lang="en-US" sz="2400" dirty="0"/>
              <a:t>or an abnormal subtype of sodium channel</a:t>
            </a:r>
          </a:p>
          <a:p>
            <a:r>
              <a:rPr lang="en-US" sz="2800" dirty="0"/>
              <a:t>Voltage-dependent calcium channels may also be important in modulating neuropathic transmission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6297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702FB-1215-4E58-A848-5DFBFD52D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Discuss in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CF57E-2357-466E-95E2-B0BBFF041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F0502020204030204"/>
                <a:ea typeface="+mn-ea"/>
                <a:cs typeface="+mn-cs"/>
              </a:rPr>
              <a:t>57 -year-old woman with advanced cervical cancer complains of a burning pain right lower limb. The pain is continuous; she had taken a lot of Non-Steroidal Anti-Inflammatory Drugs for this without any benefit. On examination, there is numbness, mainly over hip and posterior part of the lower limb. </a:t>
            </a:r>
          </a:p>
          <a:p>
            <a:r>
              <a:rPr lang="en-GB" sz="2400" dirty="0"/>
              <a:t>How will you manage this patient?</a:t>
            </a:r>
          </a:p>
          <a:p>
            <a:endParaRPr lang="en-GB" sz="2400" dirty="0"/>
          </a:p>
          <a:p>
            <a:pPr algn="just"/>
            <a:r>
              <a:rPr lang="en-GB" sz="2400" i="1" dirty="0"/>
              <a:t>Discuss in breakout rooms ( 10 minutes) and report back (10 minutes)</a:t>
            </a:r>
          </a:p>
        </p:txBody>
      </p:sp>
    </p:spTree>
    <p:extLst>
      <p:ext uri="{BB962C8B-B14F-4D97-AF65-F5344CB8AC3E}">
        <p14:creationId xmlns:p14="http://schemas.microsoft.com/office/powerpoint/2010/main" val="1574574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Pharmacological management OF Neuropathic pain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Opioids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Anti depressants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Ion channel blockers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Anticonvulsants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NMDA receptor antagonists</a:t>
            </a:r>
          </a:p>
          <a:p>
            <a:pPr algn="l">
              <a:lnSpc>
                <a:spcPct val="90000"/>
              </a:lnSpc>
            </a:pPr>
            <a:endParaRPr lang="en-US" dirty="0"/>
          </a:p>
          <a:p>
            <a:pPr algn="l">
              <a:lnSpc>
                <a:spcPct val="90000"/>
              </a:lnSpc>
            </a:pPr>
            <a:r>
              <a:rPr lang="en-IN" sz="2800" dirty="0"/>
              <a:t>Majority of patients with Neuropathic Pain will require combination therapy with more than one drug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8928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263" y="2196790"/>
            <a:ext cx="9578897" cy="2923851"/>
          </a:xfrm>
        </p:spPr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r>
              <a:rPr lang="en-IN" sz="2400" dirty="0"/>
              <a:t>It will be a good policy to include opioid drugs in the prescription for Neuropathic Pain. Opioids have been found to give partial relief if continued for more than 24 hours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4505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Antidepressants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/>
              <a:t>Tricyclics</a:t>
            </a:r>
            <a:endParaRPr lang="en-GB" sz="3200" dirty="0"/>
          </a:p>
          <a:p>
            <a:pPr lvl="1">
              <a:lnSpc>
                <a:spcPct val="90000"/>
              </a:lnSpc>
            </a:pPr>
            <a:r>
              <a:rPr lang="en-GB" sz="2800" dirty="0" err="1"/>
              <a:t>Amitriptyline</a:t>
            </a:r>
            <a:r>
              <a:rPr lang="en-GB" sz="2800" dirty="0"/>
              <a:t>, </a:t>
            </a:r>
            <a:r>
              <a:rPr lang="en-GB" sz="2800" dirty="0" err="1"/>
              <a:t>Imipramine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3200" dirty="0"/>
              <a:t>SSRIs</a:t>
            </a:r>
          </a:p>
          <a:p>
            <a:pPr lvl="1">
              <a:lnSpc>
                <a:spcPct val="90000"/>
              </a:lnSpc>
            </a:pPr>
            <a:r>
              <a:rPr lang="en-GB" sz="2800" dirty="0" err="1"/>
              <a:t>Citalopram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3200" dirty="0"/>
              <a:t>Non </a:t>
            </a:r>
            <a:r>
              <a:rPr lang="en-GB" sz="3200" dirty="0" err="1"/>
              <a:t>Tricyclic</a:t>
            </a:r>
            <a:r>
              <a:rPr lang="en-GB" sz="3200" dirty="0"/>
              <a:t> Noradrenalin Serotonin Reuptake Inhibitors</a:t>
            </a:r>
          </a:p>
          <a:p>
            <a:pPr lvl="1">
              <a:lnSpc>
                <a:spcPct val="90000"/>
              </a:lnSpc>
            </a:pPr>
            <a:r>
              <a:rPr lang="en-GB" sz="2800" dirty="0" err="1"/>
              <a:t>Venlafaxine</a:t>
            </a:r>
            <a:endParaRPr lang="en-GB" sz="2800" dirty="0"/>
          </a:p>
          <a:p>
            <a:pPr algn="ctr">
              <a:lnSpc>
                <a:spcPct val="90000"/>
              </a:lnSpc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191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384" name="Rectangle 101383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GB" sz="2600" dirty="0"/>
              <a:t>Antidepressants: Side effects</a:t>
            </a:r>
          </a:p>
        </p:txBody>
      </p:sp>
      <p:cxnSp>
        <p:nvCxnSpPr>
          <p:cNvPr id="101386" name="Straight Connector 101385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363785" y="278780"/>
            <a:ext cx="6943547" cy="5898995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sz="2000" dirty="0"/>
              <a:t>Dry mouth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Constipation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Urinary retention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Drowsiness 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Delirium, mental clouding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Orthostatic hypotension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Myocardial depression (Very rare. Avoid using in persons with significant heart diseases, arrhythmias, cardiac failure) 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Glaucoma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Withdrawal symptoms on stopping drug suddenly</a:t>
            </a:r>
          </a:p>
          <a:p>
            <a:pPr marL="137160" indent="0">
              <a:lnSpc>
                <a:spcPct val="100000"/>
              </a:lnSpc>
              <a:buNone/>
            </a:pPr>
            <a:r>
              <a:rPr lang="en-IN" sz="2000" dirty="0"/>
              <a:t>Anticholinergic adverse effects can be reduced by starting with low doses, slow titration to higher dose, as well as by using a secondary amine Tricyclic Antidepressants (Nortriptyline /Desipramine instead of Amitriptyline/ Imipramine).</a:t>
            </a:r>
          </a:p>
          <a:p>
            <a:pPr>
              <a:lnSpc>
                <a:spcPct val="100000"/>
              </a:lnSpc>
            </a:pPr>
            <a:endParaRPr lang="en-GB" sz="1600" dirty="0"/>
          </a:p>
        </p:txBody>
      </p:sp>
      <p:sp>
        <p:nvSpPr>
          <p:cNvPr id="101388" name="Rectangle 101387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988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AE5E7-A938-416E-D5C6-B7460AEE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Discuss the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DC883-46D3-191C-052E-5E7077723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57 -year-old woman with advanced cervical cancer complains of a burning pain right lower limb. The pain is continuous; she had taken a lot of Non-Steroidal Anti-Inflammatory Drugs for this without any benefit. On examination, there is numbness, mainly over hip and posterior part of the lower limb.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is your diagnosis?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is the pathology?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will you confirm?</a:t>
            </a:r>
          </a:p>
          <a:p>
            <a:pPr marL="0" indent="0">
              <a:buNone/>
            </a:pPr>
            <a:r>
              <a:rPr lang="en-US" sz="2000" i="1" dirty="0"/>
              <a:t>Discuss in breakout rooms ( 10 minutes) and report back ( 5 minutes)</a:t>
            </a:r>
            <a:endParaRPr lang="en-IN" sz="2000" i="1" dirty="0"/>
          </a:p>
        </p:txBody>
      </p:sp>
    </p:spTree>
    <p:extLst>
      <p:ext uri="{BB962C8B-B14F-4D97-AF65-F5344CB8AC3E}">
        <p14:creationId xmlns:p14="http://schemas.microsoft.com/office/powerpoint/2010/main" val="2556621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Antidepressants: Doses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/>
              <a:t>Amitriptyline, Imipramine</a:t>
            </a:r>
          </a:p>
          <a:p>
            <a:pPr lvl="1"/>
            <a:r>
              <a:rPr lang="en-GB" sz="2400"/>
              <a:t>25 mg HS Generally. In elderly &amp; very sick 10 – 12.5 mg HS can be a good starting dose.</a:t>
            </a:r>
          </a:p>
          <a:p>
            <a:pPr lvl="1"/>
            <a:r>
              <a:rPr lang="en-GB" sz="2400"/>
              <a:t>Increase by every 3 days up to 75 mg HS</a:t>
            </a:r>
          </a:p>
          <a:p>
            <a:pPr lvl="1"/>
            <a:r>
              <a:rPr lang="en-GB" sz="2400"/>
              <a:t>In case of early morning drowsiness take drug early in the night.</a:t>
            </a:r>
          </a:p>
          <a:p>
            <a:r>
              <a:rPr lang="en-GB" sz="2800"/>
              <a:t>Citalopram</a:t>
            </a:r>
          </a:p>
          <a:p>
            <a:pPr lvl="1"/>
            <a:r>
              <a:rPr lang="en-GB" sz="2400"/>
              <a:t>10 – 20 mg daily. Low dose for elderly &amp; very sick. Up to 20 – 40 mg per day</a:t>
            </a:r>
          </a:p>
          <a:p>
            <a:r>
              <a:rPr lang="en-GB" sz="2800"/>
              <a:t>Venlafaxine</a:t>
            </a:r>
          </a:p>
          <a:p>
            <a:pPr lvl="1"/>
            <a:r>
              <a:rPr lang="en-GB" sz="2400"/>
              <a:t>37.5 mg b.d. Increase in 1 week to 75 mg b.d</a:t>
            </a:r>
          </a:p>
          <a:p>
            <a:pPr lvl="1"/>
            <a:r>
              <a:rPr lang="en-GB" sz="2400"/>
              <a:t>Reduce dose by 50% in renal / hepatic impairment</a:t>
            </a:r>
          </a:p>
        </p:txBody>
      </p:sp>
    </p:spTree>
    <p:extLst>
      <p:ext uri="{BB962C8B-B14F-4D97-AF65-F5344CB8AC3E}">
        <p14:creationId xmlns:p14="http://schemas.microsoft.com/office/powerpoint/2010/main" val="2191743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Anticonvulsants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endParaRPr lang="en-GB" sz="3200" dirty="0"/>
          </a:p>
          <a:p>
            <a:pPr>
              <a:lnSpc>
                <a:spcPct val="90000"/>
              </a:lnSpc>
            </a:pPr>
            <a:r>
              <a:rPr lang="en-GB" sz="3200" dirty="0"/>
              <a:t>Commonly used drugs</a:t>
            </a:r>
          </a:p>
          <a:p>
            <a:pPr lvl="1">
              <a:lnSpc>
                <a:spcPct val="90000"/>
              </a:lnSpc>
            </a:pPr>
            <a:r>
              <a:rPr lang="en-GB" sz="2800" dirty="0"/>
              <a:t>Gabapentin/ Pregabalin</a:t>
            </a:r>
          </a:p>
          <a:p>
            <a:pPr lvl="2">
              <a:lnSpc>
                <a:spcPct val="90000"/>
              </a:lnSpc>
            </a:pPr>
            <a:r>
              <a:rPr lang="en-GB" sz="2400" dirty="0"/>
              <a:t>Drug of choice in the group</a:t>
            </a:r>
          </a:p>
          <a:p>
            <a:pPr lvl="1">
              <a:lnSpc>
                <a:spcPct val="90000"/>
              </a:lnSpc>
            </a:pPr>
            <a:r>
              <a:rPr lang="en-GB" sz="2800" dirty="0"/>
              <a:t>Sodium </a:t>
            </a:r>
            <a:r>
              <a:rPr lang="en-GB" sz="2800" dirty="0" err="1"/>
              <a:t>Valproate</a:t>
            </a:r>
            <a:endParaRPr lang="en-GB" sz="2800" dirty="0"/>
          </a:p>
          <a:p>
            <a:pPr lvl="1">
              <a:lnSpc>
                <a:spcPct val="90000"/>
              </a:lnSpc>
            </a:pPr>
            <a:r>
              <a:rPr lang="en-GB" sz="2800" dirty="0" err="1"/>
              <a:t>Carbamazepine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47137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480" name="Rectangle 105479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GB" sz="2600" dirty="0"/>
              <a:t>Gabapentin: Doses &amp; Side effects</a:t>
            </a:r>
          </a:p>
        </p:txBody>
      </p:sp>
      <p:cxnSp>
        <p:nvCxnSpPr>
          <p:cNvPr id="105482" name="Straight Connector 105481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pPr lvl="1"/>
            <a:endParaRPr lang="en-GB" i="1" dirty="0"/>
          </a:p>
          <a:p>
            <a:pPr marL="201168" lvl="1" indent="0">
              <a:buNone/>
            </a:pPr>
            <a:r>
              <a:rPr lang="en-GB" sz="2400" dirty="0"/>
              <a:t>Titration</a:t>
            </a:r>
          </a:p>
          <a:p>
            <a:pPr lvl="2"/>
            <a:r>
              <a:rPr lang="en-GB" sz="1800" i="1" dirty="0"/>
              <a:t>Slow:</a:t>
            </a:r>
            <a:r>
              <a:rPr lang="en-GB" sz="1800" dirty="0"/>
              <a:t> 100 mg </a:t>
            </a:r>
            <a:r>
              <a:rPr lang="en-GB" sz="1800" dirty="0" err="1"/>
              <a:t>tid</a:t>
            </a:r>
            <a:r>
              <a:rPr lang="en-GB" sz="1800" dirty="0"/>
              <a:t>, increase by 300 mg/</a:t>
            </a:r>
            <a:r>
              <a:rPr lang="en-GB" sz="1800" dirty="0" err="1"/>
              <a:t>wk</a:t>
            </a:r>
            <a:r>
              <a:rPr lang="en-GB" sz="1800" dirty="0"/>
              <a:t> up to 1200mg </a:t>
            </a:r>
            <a:r>
              <a:rPr lang="en-GB" sz="1800" dirty="0" err="1"/>
              <a:t>tid</a:t>
            </a:r>
            <a:endParaRPr lang="en-GB" sz="1800" dirty="0"/>
          </a:p>
          <a:p>
            <a:pPr lvl="2"/>
            <a:r>
              <a:rPr lang="en-GB" sz="1800" i="1" dirty="0"/>
              <a:t>Rapid:</a:t>
            </a:r>
            <a:r>
              <a:rPr lang="en-GB" sz="1800" dirty="0"/>
              <a:t> 300mg od and reach 1200 mg </a:t>
            </a:r>
            <a:r>
              <a:rPr lang="en-GB" sz="1800" dirty="0" err="1"/>
              <a:t>tid</a:t>
            </a:r>
            <a:r>
              <a:rPr lang="en-GB" sz="1800" dirty="0"/>
              <a:t> in one </a:t>
            </a:r>
            <a:r>
              <a:rPr lang="en-GB" sz="1800" dirty="0" err="1"/>
              <a:t>wk</a:t>
            </a:r>
            <a:endParaRPr lang="en-GB" sz="1800" dirty="0"/>
          </a:p>
          <a:p>
            <a:pPr lvl="1"/>
            <a:r>
              <a:rPr lang="en-GB" sz="2400" dirty="0"/>
              <a:t>Side effects</a:t>
            </a:r>
          </a:p>
          <a:p>
            <a:pPr lvl="2"/>
            <a:r>
              <a:rPr lang="en-GB" sz="1800" dirty="0"/>
              <a:t>Drowsiness, dizziness, ataxia, fatigue, tremors, nystagmus</a:t>
            </a:r>
          </a:p>
          <a:p>
            <a:pPr lvl="1"/>
            <a:r>
              <a:rPr lang="en-GB" sz="2400" dirty="0"/>
              <a:t>Dosing two hrs after Al / Mg containing drugs.</a:t>
            </a:r>
          </a:p>
          <a:p>
            <a:pPr lvl="1"/>
            <a:r>
              <a:rPr lang="en-GB" sz="2400" dirty="0"/>
              <a:t>Gabapentin in End Stage Renal Disease</a:t>
            </a:r>
          </a:p>
          <a:p>
            <a:pPr lvl="2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Require renal dose adjustments in ESRD due to potential for accumulation. </a:t>
            </a:r>
          </a:p>
          <a:p>
            <a:pPr lvl="3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The recommended dosing in ESRD for gabapentin is 300 mg  administered once a day</a:t>
            </a:r>
            <a:endParaRPr lang="en-GB" sz="1800" dirty="0"/>
          </a:p>
          <a:p>
            <a:endParaRPr lang="en-GB" dirty="0"/>
          </a:p>
        </p:txBody>
      </p:sp>
      <p:sp>
        <p:nvSpPr>
          <p:cNvPr id="105484" name="Rectangle 105483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7090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497CA-1E29-42A5-BBD6-426CFE39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IN" sz="4300"/>
              <a:t>Pregabalin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81879-7BF2-43E3-86E9-23091D471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IN" sz="2000" dirty="0"/>
              <a:t>Gabapentin analogue with a similar mechanism but with a higher calcium-channel affinity and better bioavailability</a:t>
            </a:r>
          </a:p>
          <a:p>
            <a:pPr>
              <a:lnSpc>
                <a:spcPct val="100000"/>
              </a:lnSpc>
            </a:pPr>
            <a:r>
              <a:rPr lang="en-IN" sz="2000" dirty="0"/>
              <a:t>Administered as 50–150 mg/day, in divided doses every 8–12 hours. </a:t>
            </a:r>
          </a:p>
          <a:p>
            <a:pPr>
              <a:lnSpc>
                <a:spcPct val="100000"/>
              </a:lnSpc>
            </a:pPr>
            <a:r>
              <a:rPr lang="en-IN" sz="2000" dirty="0"/>
              <a:t>Dose increased weekly by 50–150 mg/day. Optimum results are with doses of 300–600 mg/day. </a:t>
            </a:r>
          </a:p>
          <a:p>
            <a:pPr>
              <a:lnSpc>
                <a:spcPct val="100000"/>
              </a:lnSpc>
            </a:pPr>
            <a:r>
              <a:rPr lang="en-IN" sz="2000" dirty="0"/>
              <a:t>Upper limit 600 mg/day. </a:t>
            </a:r>
          </a:p>
          <a:p>
            <a:pPr>
              <a:lnSpc>
                <a:spcPct val="100000"/>
              </a:lnSpc>
            </a:pPr>
            <a:r>
              <a:rPr lang="en-IN" sz="2000" dirty="0"/>
              <a:t>Provides analgesia more quickly than Gabapentin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End Stage Renal Disease:</a:t>
            </a:r>
          </a:p>
          <a:p>
            <a:pPr lvl="1">
              <a:lnSpc>
                <a:spcPct val="100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Pregabalin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require renal dose adjustments in ESRD due to the potential for accumulation. </a:t>
            </a:r>
          </a:p>
          <a:p>
            <a:pPr lvl="1">
              <a:lnSpc>
                <a:spcPct val="100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Recommended dosing in ESRD  is75 mg, administered once a day</a:t>
            </a:r>
            <a:endParaRPr lang="en-IN" sz="1800" dirty="0"/>
          </a:p>
          <a:p>
            <a:pPr>
              <a:lnSpc>
                <a:spcPct val="100000"/>
              </a:lnSpc>
            </a:pPr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5237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56" name="Rectangle 104455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GB" sz="2600" dirty="0"/>
              <a:t>Other Anticonvulsants: Doses &amp; Side effects</a:t>
            </a:r>
          </a:p>
        </p:txBody>
      </p:sp>
      <p:cxnSp>
        <p:nvCxnSpPr>
          <p:cNvPr id="104458" name="Straight Connector 104457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en-GB" sz="2400" dirty="0"/>
              <a:t>Sodium Valproate</a:t>
            </a:r>
          </a:p>
          <a:p>
            <a:pPr lvl="1"/>
            <a:r>
              <a:rPr lang="en-GB" sz="2000" dirty="0"/>
              <a:t>200 mg HS. Increase every five days up to 800–1000 mg/day.</a:t>
            </a:r>
          </a:p>
          <a:p>
            <a:pPr lvl="1"/>
            <a:r>
              <a:rPr lang="en-GB" sz="2000" b="1" dirty="0"/>
              <a:t>SE:</a:t>
            </a:r>
            <a:r>
              <a:rPr lang="en-GB" sz="2000" dirty="0"/>
              <a:t> Gastric irritation, nausea, ataxia, drowsiness.</a:t>
            </a:r>
          </a:p>
          <a:p>
            <a:r>
              <a:rPr lang="en-GB" sz="2400" dirty="0"/>
              <a:t>Carbamazepine</a:t>
            </a:r>
          </a:p>
          <a:p>
            <a:pPr lvl="1"/>
            <a:r>
              <a:rPr lang="en-GB" sz="2000" dirty="0"/>
              <a:t>50 – 100 mg </a:t>
            </a:r>
            <a:r>
              <a:rPr lang="en-GB" sz="2000" dirty="0" err="1"/>
              <a:t>qid</a:t>
            </a:r>
            <a:r>
              <a:rPr lang="en-GB" sz="2000" dirty="0"/>
              <a:t>. Increase by 100-200 mg every 2 wks. Maximum 800-1200 mg /day.</a:t>
            </a:r>
          </a:p>
          <a:p>
            <a:pPr lvl="1"/>
            <a:r>
              <a:rPr lang="en-GB" sz="2000" b="1" dirty="0"/>
              <a:t>SE:</a:t>
            </a:r>
            <a:r>
              <a:rPr lang="en-GB" sz="2000" dirty="0"/>
              <a:t> Headache, drowsiness, ataxia, nystagmus, diplopia, thrombocytopenia</a:t>
            </a:r>
          </a:p>
          <a:p>
            <a:pPr marL="201168" lvl="1" indent="0">
              <a:buNone/>
            </a:pPr>
            <a:r>
              <a:rPr lang="en-US" sz="2000" dirty="0"/>
              <a:t>Disposition of anti-</a:t>
            </a:r>
            <a:r>
              <a:rPr lang="en-US" sz="2000" dirty="0" err="1"/>
              <a:t>convulsants</a:t>
            </a:r>
            <a:r>
              <a:rPr lang="en-US" sz="2000" dirty="0"/>
              <a:t> can be altered in patients with impaired renal function, Lower dosage and close monitoring are recommended in </a:t>
            </a:r>
            <a:r>
              <a:rPr lang="en-US" sz="2000"/>
              <a:t>Renal Disease. </a:t>
            </a:r>
            <a:endParaRPr lang="en-GB" sz="2000" dirty="0"/>
          </a:p>
        </p:txBody>
      </p:sp>
      <p:sp>
        <p:nvSpPr>
          <p:cNvPr id="104460" name="Rectangle 104459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4457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528" name="Rectangle 10752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GB" sz="2900"/>
              <a:t>Local Anaesthetics &amp; </a:t>
            </a:r>
            <a:r>
              <a:rPr lang="en-GB" sz="2900" err="1"/>
              <a:t>Antiarrhytmics</a:t>
            </a:r>
            <a:r>
              <a:rPr lang="en-GB" sz="2900"/>
              <a:t> : Doses &amp; Side effects</a:t>
            </a:r>
          </a:p>
        </p:txBody>
      </p:sp>
      <p:cxnSp>
        <p:nvCxnSpPr>
          <p:cNvPr id="107530" name="Straight Connector 10752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endParaRPr lang="en-GB" sz="2000" dirty="0"/>
          </a:p>
          <a:p>
            <a:r>
              <a:rPr lang="en-GB" sz="2400" dirty="0"/>
              <a:t>Lignocaine</a:t>
            </a:r>
          </a:p>
          <a:p>
            <a:pPr lvl="1"/>
            <a:r>
              <a:rPr lang="en-US" sz="2000" dirty="0"/>
              <a:t>Intravenous Lignocaine: 2-3mg/kg slow IV in 15 mts</a:t>
            </a:r>
          </a:p>
          <a:p>
            <a:pPr lvl="1"/>
            <a:r>
              <a:rPr lang="en-US" sz="2000" b="1" dirty="0"/>
              <a:t>SE:</a:t>
            </a:r>
            <a:r>
              <a:rPr lang="en-US" sz="2000" dirty="0"/>
              <a:t> Dose-dependent. CNS: dizziness, perioral numbness, tremors, seizures. 	         </a:t>
            </a:r>
          </a:p>
          <a:p>
            <a:pPr lvl="1"/>
            <a:r>
              <a:rPr lang="en-US" sz="2000" dirty="0"/>
              <a:t>CVS: Conduction disturbances, myocardial depression</a:t>
            </a:r>
          </a:p>
        </p:txBody>
      </p:sp>
      <p:sp>
        <p:nvSpPr>
          <p:cNvPr id="107532" name="Rectangle 10753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26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576" name="Rectangle 109575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GB" sz="4000" dirty="0"/>
              <a:t>NMDA Receptor Antagonists</a:t>
            </a:r>
          </a:p>
        </p:txBody>
      </p:sp>
      <p:cxnSp>
        <p:nvCxnSpPr>
          <p:cNvPr id="109578" name="Straight Connector 109577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570" name="Rectangle 2"/>
          <p:cNvSpPr>
            <a:spLocks noGrp="1" noChangeArrowheads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en-GB" sz="2800" dirty="0"/>
              <a:t>Ketamine (Anaesthetic agent)</a:t>
            </a:r>
          </a:p>
          <a:p>
            <a:pPr lvl="1"/>
            <a:r>
              <a:rPr lang="en-GB" sz="2400" dirty="0"/>
              <a:t>Oral/SL: 0.5mg/kg </a:t>
            </a:r>
            <a:r>
              <a:rPr lang="en-GB" sz="2400" dirty="0" err="1"/>
              <a:t>tid</a:t>
            </a:r>
            <a:r>
              <a:rPr lang="en-GB" sz="2400" dirty="0"/>
              <a:t> to </a:t>
            </a:r>
            <a:r>
              <a:rPr lang="en-GB" sz="2400" dirty="0" err="1"/>
              <a:t>qid</a:t>
            </a:r>
            <a:endParaRPr lang="en-GB" sz="2400" dirty="0"/>
          </a:p>
          <a:p>
            <a:pPr lvl="1"/>
            <a:r>
              <a:rPr lang="en-GB" sz="2400" dirty="0"/>
              <a:t>IV: 0.25 – 0.5 / kg bolus</a:t>
            </a:r>
          </a:p>
          <a:p>
            <a:pPr lvl="1"/>
            <a:r>
              <a:rPr lang="en-GB" sz="2400" dirty="0"/>
              <a:t>SC Infusion: 0.1-0.15mg/kg/hr (100–500mg/day)</a:t>
            </a:r>
          </a:p>
          <a:p>
            <a:pPr lvl="1"/>
            <a:r>
              <a:rPr lang="en-GB" sz="2400" dirty="0"/>
              <a:t>SE: delirium, dysphoria, hallucinations, nightmares. </a:t>
            </a:r>
          </a:p>
          <a:p>
            <a:r>
              <a:rPr lang="en-GB" sz="2800" dirty="0"/>
              <a:t>Amantadine</a:t>
            </a:r>
          </a:p>
          <a:p>
            <a:pPr lvl="1"/>
            <a:r>
              <a:rPr lang="en-GB" sz="2400" dirty="0"/>
              <a:t>100 mg bd</a:t>
            </a:r>
          </a:p>
          <a:p>
            <a:pPr lvl="1"/>
            <a:r>
              <a:rPr lang="en-GB" sz="2400" dirty="0"/>
              <a:t>SE: nervousness, poor concentration, insomnia</a:t>
            </a:r>
          </a:p>
          <a:p>
            <a:endParaRPr lang="en-GB" dirty="0"/>
          </a:p>
        </p:txBody>
      </p:sp>
      <p:sp>
        <p:nvSpPr>
          <p:cNvPr id="109580" name="Rectangle 109579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0536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624" name="Rectangle 111623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GB" sz="2900" dirty="0"/>
              <a:t>Corticosteroids</a:t>
            </a:r>
          </a:p>
        </p:txBody>
      </p:sp>
      <p:cxnSp>
        <p:nvCxnSpPr>
          <p:cNvPr id="111626" name="Straight Connector 111625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18" name="Rectangle 2"/>
          <p:cNvSpPr>
            <a:spLocks noGrp="1" noChangeArrowheads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en-GB" sz="2400" dirty="0"/>
              <a:t>Dexamethasone</a:t>
            </a:r>
          </a:p>
          <a:p>
            <a:pPr lvl="1"/>
            <a:r>
              <a:rPr lang="en-GB" sz="2000" dirty="0"/>
              <a:t>8 – 16 mg OD, (IV / PO)</a:t>
            </a:r>
          </a:p>
          <a:p>
            <a:pPr lvl="1"/>
            <a:r>
              <a:rPr lang="en-GB" sz="2000" dirty="0"/>
              <a:t>High doses in situations where you do not want to miss any subtherapeutic response</a:t>
            </a:r>
          </a:p>
          <a:p>
            <a:pPr lvl="1">
              <a:buFontTx/>
              <a:buNone/>
            </a:pPr>
            <a:endParaRPr lang="en-GB" sz="2000" dirty="0"/>
          </a:p>
          <a:p>
            <a:r>
              <a:rPr lang="en-GB" sz="2400" dirty="0"/>
              <a:t>Prednisolone</a:t>
            </a:r>
          </a:p>
          <a:p>
            <a:pPr lvl="1"/>
            <a:r>
              <a:rPr lang="en-GB" sz="2000" dirty="0"/>
              <a:t>15 to 30 mg OD, PO</a:t>
            </a:r>
          </a:p>
        </p:txBody>
      </p:sp>
      <p:sp>
        <p:nvSpPr>
          <p:cNvPr id="111628" name="Rectangle 111627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7975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672" name="Rectangle 113671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GB" dirty="0"/>
              <a:t>Topical Agents</a:t>
            </a:r>
          </a:p>
        </p:txBody>
      </p:sp>
      <p:cxnSp>
        <p:nvCxnSpPr>
          <p:cNvPr id="113674" name="Straight Connector 113673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endParaRPr lang="en-GB" dirty="0"/>
          </a:p>
          <a:p>
            <a:r>
              <a:rPr lang="en-IN" sz="2400" dirty="0"/>
              <a:t>Lidocaine ( 5 percent lidocaine patch/ 5 Percent Lidocaine gel) </a:t>
            </a:r>
          </a:p>
          <a:p>
            <a:r>
              <a:rPr lang="en-GB" sz="2400" dirty="0"/>
              <a:t>Capsaicin</a:t>
            </a:r>
          </a:p>
          <a:p>
            <a:pPr lvl="1"/>
            <a:r>
              <a:rPr lang="en-GB" sz="2000" dirty="0"/>
              <a:t>Counter irritant</a:t>
            </a:r>
          </a:p>
          <a:p>
            <a:pPr lvl="1"/>
            <a:r>
              <a:rPr lang="en-GB" sz="2000" dirty="0"/>
              <a:t>Depletes substance P from C fibres</a:t>
            </a:r>
          </a:p>
          <a:p>
            <a:pPr lvl="1"/>
            <a:r>
              <a:rPr lang="en-GB" sz="2000" dirty="0"/>
              <a:t>Cream (0.025 – 0.075 %) LA 3-5 times day</a:t>
            </a:r>
          </a:p>
          <a:p>
            <a:pPr lvl="1"/>
            <a:r>
              <a:rPr lang="en-GB" sz="2000" i="1" dirty="0"/>
              <a:t>Avoid mucous membrane contact</a:t>
            </a:r>
          </a:p>
        </p:txBody>
      </p:sp>
      <p:sp>
        <p:nvSpPr>
          <p:cNvPr id="113676" name="Rectangle 113675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78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7768" name="Rectangle 11776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3467" y="632582"/>
            <a:ext cx="5921921" cy="5126203"/>
          </a:xfrm>
        </p:spPr>
        <p:txBody>
          <a:bodyPr anchor="ctr">
            <a:normAutofit/>
          </a:bodyPr>
          <a:lstStyle/>
          <a:p>
            <a:pPr algn="r"/>
            <a:r>
              <a:rPr lang="en-GB" sz="4800" dirty="0"/>
              <a:t>Rehabilitation</a:t>
            </a:r>
          </a:p>
        </p:txBody>
      </p:sp>
      <p:cxnSp>
        <p:nvCxnSpPr>
          <p:cNvPr id="117770" name="Straight Connector 11776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50021" y="1595483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7534654" y="621697"/>
            <a:ext cx="4013878" cy="5147973"/>
          </a:xfrm>
        </p:spPr>
        <p:txBody>
          <a:bodyPr anchor="ctr">
            <a:normAutofit/>
          </a:bodyPr>
          <a:lstStyle/>
          <a:p>
            <a:endParaRPr lang="en-GB" dirty="0"/>
          </a:p>
          <a:p>
            <a:r>
              <a:rPr lang="en-GB" sz="3200" dirty="0"/>
              <a:t>Physiotherapy</a:t>
            </a:r>
          </a:p>
          <a:p>
            <a:pPr lvl="1"/>
            <a:r>
              <a:rPr lang="en-GB" sz="2800" dirty="0"/>
              <a:t>  Reduce the </a:t>
            </a:r>
            <a:r>
              <a:rPr lang="en-GB" sz="2800" dirty="0" err="1"/>
              <a:t>myofacial</a:t>
            </a:r>
            <a:r>
              <a:rPr lang="en-GB" sz="2800" dirty="0"/>
              <a:t> complications</a:t>
            </a:r>
          </a:p>
          <a:p>
            <a:r>
              <a:rPr lang="en-GB" sz="3200" dirty="0"/>
              <a:t>Occupational therapy </a:t>
            </a:r>
          </a:p>
          <a:p>
            <a:pPr lvl="1"/>
            <a:r>
              <a:rPr lang="en-GB" sz="2800" dirty="0"/>
              <a:t>  Relearn the Activities of Daily Living</a:t>
            </a:r>
          </a:p>
        </p:txBody>
      </p:sp>
      <p:sp>
        <p:nvSpPr>
          <p:cNvPr id="117772" name="Rectangle 117771">
            <a:extLst>
              <a:ext uri="{FF2B5EF4-FFF2-40B4-BE49-F238E27FC236}">
                <a16:creationId xmlns:a16="http://schemas.microsoft.com/office/drawing/2014/main" id="{01E907E6-DC1F-49A9-A946-CEB2CB330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857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Neuropathic Pain -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The ‘traditional’ IASP definition: 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‘‘pain initiated or caused by a primary lesion or dysfunction of the nervous system.” 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Revised definition by the IASP Neuropathic Pain Special Interest Group (</a:t>
            </a:r>
            <a:r>
              <a:rPr lang="en-US" sz="2400" dirty="0" err="1">
                <a:solidFill>
                  <a:schemeClr val="tx1"/>
                </a:solidFill>
              </a:rPr>
              <a:t>NeuPSIG</a:t>
            </a:r>
            <a:r>
              <a:rPr lang="en-US" sz="2400" dirty="0">
                <a:solidFill>
                  <a:schemeClr val="tx1"/>
                </a:solidFill>
              </a:rPr>
              <a:t>) 2008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‘‘pain arising as a direct consequence of a lesion or disease affecting the somatosensory system.”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This means identifying the underlying nerve lesion should precede the diagnosis of the type of pain (</a:t>
            </a:r>
            <a:r>
              <a:rPr lang="en-US" sz="2000" dirty="0" err="1">
                <a:solidFill>
                  <a:schemeClr val="tx1"/>
                </a:solidFill>
              </a:rPr>
              <a:t>ie</a:t>
            </a:r>
            <a:r>
              <a:rPr lang="en-US" sz="2000" dirty="0">
                <a:solidFill>
                  <a:schemeClr val="tx1"/>
                </a:solidFill>
              </a:rPr>
              <a:t>, neuropathic or nonneuropathic).</a:t>
            </a:r>
          </a:p>
        </p:txBody>
      </p:sp>
    </p:spTree>
    <p:extLst>
      <p:ext uri="{BB962C8B-B14F-4D97-AF65-F5344CB8AC3E}">
        <p14:creationId xmlns:p14="http://schemas.microsoft.com/office/powerpoint/2010/main" val="3250195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Activity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57 -year-old woman with advanced cervical cancer complains of a burning pain right lower limb. The pain is continuous; she had taken a lot of Non-Steroidal Anti-Inflammatory Drugs for this without any benefit. On examination, there is numbness, mainly over the hip and posterior part of the lower limb</a:t>
            </a:r>
            <a:endParaRPr lang="en-GB" sz="2400" dirty="0"/>
          </a:p>
          <a:p>
            <a:r>
              <a:rPr lang="en-GB" sz="2400" dirty="0"/>
              <a:t>Rework your management plan based on points discussed just now</a:t>
            </a:r>
          </a:p>
          <a:p>
            <a:r>
              <a:rPr lang="en-GB" sz="2400" i="1" dirty="0"/>
              <a:t>(Discussion 10 minutes)</a:t>
            </a:r>
          </a:p>
          <a:p>
            <a:pPr marL="137160" indent="0">
              <a:buNone/>
            </a:pP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4390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DF14AF8-D6CC-4E48-894B-68BD721AB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6385" y="815303"/>
            <a:ext cx="6125311" cy="5054008"/>
          </a:xfrm>
        </p:spPr>
        <p:txBody>
          <a:bodyPr anchor="ctr">
            <a:normAutofit/>
          </a:bodyPr>
          <a:lstStyle/>
          <a:p>
            <a:r>
              <a:rPr lang="en-IN" sz="4800" dirty="0"/>
              <a:t>Thank You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8328" y="1563203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DB7FA66-7966-4A39-A523-95F344095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062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574" y="422787"/>
            <a:ext cx="10170488" cy="1406012"/>
          </a:xfrm>
        </p:spPr>
        <p:txBody>
          <a:bodyPr>
            <a:normAutofit/>
          </a:bodyPr>
          <a:lstStyle/>
          <a:p>
            <a:r>
              <a:rPr lang="en-US" sz="3600" dirty="0" err="1"/>
              <a:t>NeuPSIG</a:t>
            </a:r>
            <a:r>
              <a:rPr lang="en-US" sz="3600" dirty="0"/>
              <a:t> grading of Neuropathic Pain according to its level of certainty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 ‘‘gold standard” characteristic or test for the diagnosis</a:t>
            </a:r>
          </a:p>
          <a:p>
            <a:r>
              <a:rPr lang="en-IN" sz="2000" dirty="0"/>
              <a:t>Derivations from three areas</a:t>
            </a:r>
            <a:endParaRPr lang="en-US" sz="2000" dirty="0"/>
          </a:p>
          <a:p>
            <a:pPr lvl="1"/>
            <a:r>
              <a:rPr lang="en-US" sz="1800" dirty="0"/>
              <a:t>a history-derived working hypothesis </a:t>
            </a:r>
          </a:p>
          <a:p>
            <a:pPr lvl="1"/>
            <a:r>
              <a:rPr lang="en-US" sz="1800" dirty="0"/>
              <a:t>the presence of somatosensory abnormalities on neurological examination</a:t>
            </a:r>
          </a:p>
          <a:p>
            <a:pPr lvl="1"/>
            <a:r>
              <a:rPr lang="en-US" sz="1800" dirty="0"/>
              <a:t>at least one positive confirmatory test. </a:t>
            </a:r>
          </a:p>
          <a:p>
            <a:r>
              <a:rPr lang="en-IN" sz="2000" dirty="0"/>
              <a:t>The process leads to </a:t>
            </a:r>
            <a:r>
              <a:rPr lang="en-US" sz="2000" dirty="0"/>
              <a:t> grading the certainty of NP diagnosis to three levels</a:t>
            </a:r>
          </a:p>
          <a:p>
            <a:pPr lvl="1"/>
            <a:r>
              <a:rPr lang="en-US" sz="1800" dirty="0"/>
              <a:t>Possible</a:t>
            </a:r>
          </a:p>
          <a:p>
            <a:pPr lvl="1"/>
            <a:r>
              <a:rPr lang="en-US" sz="1800" dirty="0"/>
              <a:t>Probable  </a:t>
            </a:r>
          </a:p>
          <a:p>
            <a:pPr lvl="1"/>
            <a:r>
              <a:rPr lang="en-US" sz="1800" dirty="0"/>
              <a:t>Definite. </a:t>
            </a:r>
          </a:p>
        </p:txBody>
      </p:sp>
    </p:spTree>
    <p:extLst>
      <p:ext uri="{BB962C8B-B14F-4D97-AF65-F5344CB8AC3E}">
        <p14:creationId xmlns:p14="http://schemas.microsoft.com/office/powerpoint/2010/main" val="259333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Grading of Certainty of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Example:  Diagnosis of definite sciatica</a:t>
            </a:r>
          </a:p>
          <a:p>
            <a:r>
              <a:rPr lang="en-US" sz="2800" dirty="0"/>
              <a:t>A history of pain radiating along the leg – Possible NP</a:t>
            </a:r>
          </a:p>
          <a:p>
            <a:r>
              <a:rPr lang="en-US" sz="2800" dirty="0"/>
              <a:t>Demonstration of an altered somatosensory examination (i.e., hypoesthesia, hyperalgesia, and allodynia) within the territory of the affected nerve root.- Probable NP</a:t>
            </a:r>
          </a:p>
          <a:p>
            <a:r>
              <a:rPr lang="en-US" sz="2800" dirty="0"/>
              <a:t>A positive MRI study – Definite NP</a:t>
            </a:r>
          </a:p>
        </p:txBody>
      </p:sp>
    </p:spTree>
    <p:extLst>
      <p:ext uri="{BB962C8B-B14F-4D97-AF65-F5344CB8AC3E}">
        <p14:creationId xmlns:p14="http://schemas.microsoft.com/office/powerpoint/2010/main" val="304233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CBD3E2-C151-6A43-2519-48C59BC41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Questions?/ Comments?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A7C13A-42F4-0D35-5170-7E23666C86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Post your questions/ comments in the chat box or</a:t>
            </a:r>
          </a:p>
          <a:p>
            <a:r>
              <a:rPr lang="en-IN" dirty="0"/>
              <a:t>Unmute the microphone and speak</a:t>
            </a:r>
          </a:p>
        </p:txBody>
      </p:sp>
    </p:spTree>
    <p:extLst>
      <p:ext uri="{BB962C8B-B14F-4D97-AF65-F5344CB8AC3E}">
        <p14:creationId xmlns:p14="http://schemas.microsoft.com/office/powerpoint/2010/main" val="398196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7EFE-1610-9EC4-EAAF-0315B152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Pathophysiology</a:t>
            </a:r>
          </a:p>
        </p:txBody>
      </p:sp>
    </p:spTree>
    <p:extLst>
      <p:ext uri="{BB962C8B-B14F-4D97-AF65-F5344CB8AC3E}">
        <p14:creationId xmlns:p14="http://schemas.microsoft.com/office/powerpoint/2010/main" val="351323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Causes of Neuropathic Pain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Different types of nerve injuries result in neuropathic pain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infections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trauma 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metabolic abnormalities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surgery 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radiation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neurotoxins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nerve compression  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tumour infiltration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5311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Neuropathic pain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Up to 40% of cancer-related pain may have a neuropathic element</a:t>
            </a:r>
          </a:p>
          <a:p>
            <a:r>
              <a:rPr lang="en-IN" sz="2800" dirty="0"/>
              <a:t>One of the most typical types of pain </a:t>
            </a:r>
            <a:r>
              <a:rPr lang="en-GB" sz="2800" dirty="0"/>
              <a:t>in AIDS</a:t>
            </a:r>
          </a:p>
          <a:p>
            <a:r>
              <a:rPr lang="en-US" sz="2800" dirty="0"/>
              <a:t>Diabetic neuropathy</a:t>
            </a:r>
          </a:p>
          <a:p>
            <a:r>
              <a:rPr lang="en-US" sz="2800" dirty="0"/>
              <a:t>Post Herpetic Neuralgia</a:t>
            </a:r>
          </a:p>
          <a:p>
            <a:r>
              <a:rPr lang="en-US" sz="2800" dirty="0"/>
              <a:t>Trigeminal neuralgia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121441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1499</Words>
  <Application>Microsoft Office PowerPoint</Application>
  <PresentationFormat>Widescreen</PresentationFormat>
  <Paragraphs>211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Bookman Old Style</vt:lpstr>
      <vt:lpstr>Calibri</vt:lpstr>
      <vt:lpstr>Franklin Gothic Book</vt:lpstr>
      <vt:lpstr>RetrospectVTI</vt:lpstr>
      <vt:lpstr>Neuropathic Pain ( 90 minutes)</vt:lpstr>
      <vt:lpstr>Discuss the situation</vt:lpstr>
      <vt:lpstr>Neuropathic Pain - Definition</vt:lpstr>
      <vt:lpstr>NeuPSIG grading of Neuropathic Pain according to its level of certainty</vt:lpstr>
      <vt:lpstr>Grading of Certainty of Diagnosis</vt:lpstr>
      <vt:lpstr>Questions?/ Comments?</vt:lpstr>
      <vt:lpstr>Pathophysiology</vt:lpstr>
      <vt:lpstr>Causes of Neuropathic Pain</vt:lpstr>
      <vt:lpstr>Neuropathic pain</vt:lpstr>
      <vt:lpstr>Neuropathic Pain in End Stage Renal Disease</vt:lpstr>
      <vt:lpstr>Neuropathic Pain in stroke</vt:lpstr>
      <vt:lpstr>Symptoms</vt:lpstr>
      <vt:lpstr>Clinical features</vt:lpstr>
      <vt:lpstr>Pathophysiology</vt:lpstr>
      <vt:lpstr>Discuss in Groups</vt:lpstr>
      <vt:lpstr>Pharmacological management OF Neuropathic pain</vt:lpstr>
      <vt:lpstr>Opioids</vt:lpstr>
      <vt:lpstr>Antidepressants</vt:lpstr>
      <vt:lpstr>Antidepressants: Side effects</vt:lpstr>
      <vt:lpstr>Antidepressants: Doses</vt:lpstr>
      <vt:lpstr>Anticonvulsants</vt:lpstr>
      <vt:lpstr>Gabapentin: Doses &amp; Side effects</vt:lpstr>
      <vt:lpstr>Pregabalin</vt:lpstr>
      <vt:lpstr>Other Anticonvulsants: Doses &amp; Side effects</vt:lpstr>
      <vt:lpstr>Local Anaesthetics &amp; Antiarrhytmics : Doses &amp; Side effects</vt:lpstr>
      <vt:lpstr>NMDA Receptor Antagonists</vt:lpstr>
      <vt:lpstr>Corticosteroids</vt:lpstr>
      <vt:lpstr>Topical Agents</vt:lpstr>
      <vt:lpstr>Rehabilitation</vt:lpstr>
      <vt:lpstr>Activity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Neuropathic Pain ( 90 minutes)</dc:title>
  <dc:creator>Suresh Kumar</dc:creator>
  <cp:lastModifiedBy>Suresh Kumar</cp:lastModifiedBy>
  <cp:revision>3</cp:revision>
  <dcterms:created xsi:type="dcterms:W3CDTF">2022-12-22T13:18:22Z</dcterms:created>
  <dcterms:modified xsi:type="dcterms:W3CDTF">2022-12-28T15:54:13Z</dcterms:modified>
</cp:coreProperties>
</file>